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0"/>
  </p:notesMasterIdLst>
  <p:sldIdLst>
    <p:sldId id="274" r:id="rId2"/>
    <p:sldId id="275" r:id="rId3"/>
    <p:sldId id="303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306" r:id="rId12"/>
    <p:sldId id="285" r:id="rId13"/>
    <p:sldId id="287" r:id="rId14"/>
    <p:sldId id="288" r:id="rId15"/>
    <p:sldId id="289" r:id="rId16"/>
    <p:sldId id="295" r:id="rId17"/>
    <p:sldId id="307" r:id="rId18"/>
    <p:sldId id="308" r:id="rId19"/>
    <p:sldId id="309" r:id="rId20"/>
    <p:sldId id="298" r:id="rId21"/>
    <p:sldId id="272" r:id="rId22"/>
    <p:sldId id="273" r:id="rId23"/>
    <p:sldId id="267" r:id="rId24"/>
    <p:sldId id="269" r:id="rId25"/>
    <p:sldId id="270" r:id="rId26"/>
    <p:sldId id="291" r:id="rId27"/>
    <p:sldId id="293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lmaz, Eralper (GIT-AC3)" initials="YE(" lastIdx="22" clrIdx="0">
    <p:extLst>
      <p:ext uri="{19B8F6BF-5375-455C-9EA6-DF929625EA0E}">
        <p15:presenceInfo xmlns:p15="http://schemas.microsoft.com/office/powerpoint/2012/main" userId="Yilmaz, Eralper (GIT-AC3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29" autoAdjust="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10:29:46.638" idx="4">
    <p:pos x="10" y="10"/>
    <p:text>SQL Server'da Data Pages</p:text>
    <p:extLst>
      <p:ext uri="{C676402C-5697-4E1C-873F-D02D1690AC5C}">
        <p15:threadingInfo xmlns:p15="http://schemas.microsoft.com/office/powerpoint/2012/main" timeZoneBias="-180"/>
      </p:ext>
    </p:extLst>
  </p:cm>
  <p:cm authorId="1" dt="2019-03-15T10:30:30.684" idx="6">
    <p:pos x="106" y="106"/>
    <p:text>ColumnStore Columns Partitioned</p:text>
    <p:extLst>
      <p:ext uri="{C676402C-5697-4E1C-873F-D02D1690AC5C}">
        <p15:threadingInfo xmlns:p15="http://schemas.microsoft.com/office/powerpoint/2012/main" timeZoneBias="-180"/>
      </p:ext>
    </p:extLst>
  </p:cm>
  <p:cm authorId="1" dt="2019-03-15T22:13:00.409" idx="9">
    <p:pos x="202" y="202"/>
    <p:text>Amount sütunu eklenebilir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22:32:54.801" idx="10">
    <p:pos x="10" y="10"/>
    <p:text>Compression !!!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22:33:21.545" idx="11">
    <p:pos x="10" y="10"/>
    <p:text>Integer values instead of character strings</p:text>
    <p:extLst>
      <p:ext uri="{C676402C-5697-4E1C-873F-D02D1690AC5C}">
        <p15:threadingInfo xmlns:p15="http://schemas.microsoft.com/office/powerpoint/2012/main" timeZoneBias="-180"/>
      </p:ext>
    </p:extLst>
  </p:cm>
  <p:cm authorId="1" dt="2019-03-18T23:24:19.400" idx="22">
    <p:pos x="10" y="106"/>
    <p:text>char 1 byte, integer 4 bytes, smallint 2 byte, tinyint 1 byte</p:text>
    <p:extLst>
      <p:ext uri="{C676402C-5697-4E1C-873F-D02D1690AC5C}">
        <p15:threadingInfo xmlns:p15="http://schemas.microsoft.com/office/powerpoint/2012/main" timeZoneBias="-180">
          <p15:parentCm authorId="1" idx="11"/>
        </p15:threadingInfo>
      </p:ext>
    </p:extLst>
  </p:cm>
  <p:cm authorId="1" dt="2019-03-16T11:59:26.181" idx="15">
    <p:pos x="106" y="106"/>
    <p:text>Indexed by default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22:59:14.468" idx="12">
    <p:pos x="3231" y="513"/>
    <p:text>"SELECT *" row operations are not suitable for COLUMNSTORE</p:text>
    <p:extLst mod="1">
      <p:ext uri="{C676402C-5697-4E1C-873F-D02D1690AC5C}">
        <p15:threadingInfo xmlns:p15="http://schemas.microsoft.com/office/powerpoint/2012/main" timeZoneBias="-180"/>
      </p:ext>
    </p:extLst>
  </p:cm>
  <p:cm authorId="1" dt="2019-03-16T11:01:41.470" idx="13">
    <p:pos x="3497" y="519"/>
    <p:text>ATC check sample</p:text>
    <p:extLst mod="1">
      <p:ext uri="{C676402C-5697-4E1C-873F-D02D1690AC5C}">
        <p15:threadingInfo xmlns:p15="http://schemas.microsoft.com/office/powerpoint/2012/main" timeZoneBias="-180"/>
      </p:ext>
    </p:extLst>
  </p:cm>
  <p:cm authorId="1" dt="2019-03-18T11:39:56.880" idx="17">
    <p:pos x="4583" y="818"/>
    <p:text>Inverted Index , Composite Index</p:text>
    <p:extLst mod="1">
      <p:ext uri="{C676402C-5697-4E1C-873F-D02D1690AC5C}">
        <p15:threadingInfo xmlns:p15="http://schemas.microsoft.com/office/powerpoint/2012/main" timeZoneBias="-180"/>
      </p:ext>
    </p:extLst>
  </p:cm>
  <p:cm authorId="1" dt="2019-03-18T23:20:51.880" idx="21">
    <p:pos x="4583" y="914"/>
    <p:text>Yarım milyon kayıda kadar indekse gerek yok. 100 milyon kayıt için indeks 100 kat fayda sağlayabilir</p:text>
    <p:extLst>
      <p:ext uri="{C676402C-5697-4E1C-873F-D02D1690AC5C}">
        <p15:threadingInfo xmlns:p15="http://schemas.microsoft.com/office/powerpoint/2012/main" timeZoneBias="-180">
          <p15:parentCm authorId="1" idx="17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8T11:39:20.989" idx="16">
    <p:pos x="3070" y="1157"/>
    <p:text>Prefix encoding, sparse encoding, delta encoding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A52A-E130-4221-AAD8-3D6CD3400D18}" type="datetimeFigureOut">
              <a:rPr lang="tr-TR" smtClean="0"/>
              <a:t>20.03.2019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C356-062D-4CC1-80D0-9A207A3032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5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Microsoft SQL Server Parallel Data Warehouse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71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ColumnStore</a:t>
            </a:r>
            <a:r>
              <a:rPr lang="en-US" dirty="0" smtClean="0"/>
              <a:t>: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r>
              <a:rPr lang="en-US" baseline="0" dirty="0" smtClean="0"/>
              <a:t> üzerinde </a:t>
            </a:r>
            <a:r>
              <a:rPr lang="en-US" dirty="0" err="1" smtClean="0"/>
              <a:t>kolon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tabanlı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işlemler</a:t>
            </a:r>
            <a:r>
              <a:rPr lang="en-US" baseline="0" dirty="0" smtClean="0"/>
              <a:t>, spares columns, aggregation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fuzzy text search </a:t>
            </a:r>
            <a:r>
              <a:rPr lang="en-US" baseline="0" dirty="0" err="1" smtClean="0"/>
              <a:t>gibi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aramalar</a:t>
            </a:r>
            <a:endParaRPr lang="en-US" baseline="0" dirty="0" smtClean="0"/>
          </a:p>
          <a:p>
            <a:r>
              <a:rPr lang="en-US" baseline="0" dirty="0" err="1" smtClean="0"/>
              <a:t>RowStore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Kolon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sayıda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tekil</a:t>
            </a:r>
            <a:r>
              <a:rPr lang="en-US" baseline="0" dirty="0" smtClean="0"/>
              <a:t> very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kolonlar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ilişkili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, aggregation </a:t>
            </a:r>
            <a:r>
              <a:rPr lang="en-US" baseline="0" dirty="0" err="1" smtClean="0"/>
              <a:t>yoksa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indeksiz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kolonları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yapılmıyacaksa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tablo</a:t>
            </a:r>
            <a:r>
              <a:rPr lang="en-US" baseline="0" dirty="0" smtClean="0"/>
              <a:t> buffered </a:t>
            </a:r>
            <a:r>
              <a:rPr lang="en-US" baseline="0" dirty="0" err="1" smtClean="0"/>
              <a:t>ise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23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Update = Delete + Insert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63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Administration &gt; System Information &gt; Merge Statistics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94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AWS </a:t>
            </a:r>
            <a:r>
              <a:rPr lang="en-US" dirty="0" err="1" smtClean="0"/>
              <a:t>üzerinde</a:t>
            </a:r>
            <a:r>
              <a:rPr lang="en-US" dirty="0" smtClean="0"/>
              <a:t> SAP HANA Express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kurulumu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adımları</a:t>
            </a:r>
            <a:r>
              <a:rPr lang="en-US" baseline="0" dirty="0" smtClean="0"/>
              <a:t>:</a:t>
            </a:r>
            <a:endParaRPr lang="en-US" dirty="0" smtClean="0"/>
          </a:p>
          <a:p>
            <a:r>
              <a:rPr lang="en-US" dirty="0" smtClean="0"/>
              <a:t>http://www.kodyaz.com/sap-abap/aws-uzerinde-hxe-sap-hana-express-edition-kurulumu.aspx</a:t>
            </a:r>
          </a:p>
          <a:p>
            <a:endParaRPr lang="en-US" dirty="0" smtClean="0"/>
          </a:p>
          <a:p>
            <a:r>
              <a:rPr lang="en-US" dirty="0" smtClean="0"/>
              <a:t>SAP</a:t>
            </a:r>
            <a:r>
              <a:rPr lang="en-US" baseline="0" dirty="0" smtClean="0"/>
              <a:t> HANA 2.0 SPS 03: New Developer Features: Database Development</a:t>
            </a:r>
          </a:p>
          <a:p>
            <a:r>
              <a:rPr lang="tr-TR" smtClean="0"/>
              <a:t>https://blogs.sap.com/2018/04/11/sap-hana-2.0-sps-03-new-developer-features-database-development/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91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http://www.kodyaz.com/sap-abap/sample-hana-database-for-sqlscript-developer-with-table-data.aspx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71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</a:t>
            </a:r>
            <a:r>
              <a:rPr lang="en-US" dirty="0" err="1" smtClean="0"/>
              <a:t>Sayılar</a:t>
            </a:r>
            <a:r>
              <a:rPr lang="en-US" dirty="0" smtClean="0"/>
              <a:t> </a:t>
            </a:r>
            <a:r>
              <a:rPr lang="en-US" dirty="0" err="1" smtClean="0"/>
              <a:t>Tablosu</a:t>
            </a:r>
            <a:r>
              <a:rPr lang="en-US" dirty="0" smtClean="0"/>
              <a:t> (Numbers</a:t>
            </a:r>
            <a:r>
              <a:rPr lang="en-US" baseline="0" dirty="0" smtClean="0"/>
              <a:t> Table): http://www.kodyaz.com/sap-abap/create-numbers-table-function-on-sap-hana-database.aspx</a:t>
            </a:r>
          </a:p>
          <a:p>
            <a:endParaRPr lang="en-US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*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series_generate_integer</a:t>
            </a:r>
            <a:r>
              <a:rPr lang="tr-TR" dirty="0" smtClean="0"/>
              <a:t>(1,0,5)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An </a:t>
            </a:r>
            <a:r>
              <a:rPr lang="tr-TR" dirty="0" err="1" smtClean="0"/>
              <a:t>alternative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DUMMY </a:t>
            </a:r>
            <a:r>
              <a:rPr lang="tr-TR" dirty="0" err="1" smtClean="0"/>
              <a:t>table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series_generate_integer</a:t>
            </a:r>
            <a:r>
              <a:rPr lang="tr-TR" dirty="0" smtClean="0"/>
              <a:t>(1,0,1) as </a:t>
            </a:r>
            <a:r>
              <a:rPr lang="tr-TR" dirty="0" err="1" smtClean="0"/>
              <a:t>Numbers</a:t>
            </a:r>
            <a:r>
              <a:rPr lang="tr-TR" dirty="0" smtClean="0"/>
              <a:t>;</a:t>
            </a:r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dummy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series_generate_integer</a:t>
            </a:r>
            <a:r>
              <a:rPr lang="tr-TR" dirty="0" smtClean="0"/>
              <a:t>(1,0,5) as </a:t>
            </a:r>
            <a:r>
              <a:rPr lang="tr-TR" dirty="0" err="1" smtClean="0"/>
              <a:t>Numbers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dummy</a:t>
            </a:r>
            <a:endParaRPr lang="tr-TR" dirty="0" smtClean="0"/>
          </a:p>
          <a:p>
            <a:r>
              <a:rPr lang="tr-TR" dirty="0" err="1" smtClean="0"/>
              <a:t>union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dummy</a:t>
            </a:r>
            <a:endParaRPr lang="tr-TR" dirty="0" smtClean="0"/>
          </a:p>
          <a:p>
            <a:r>
              <a:rPr lang="tr-TR" dirty="0" err="1" smtClean="0"/>
              <a:t>union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dummy</a:t>
            </a:r>
            <a:endParaRPr lang="tr-TR" dirty="0" smtClean="0"/>
          </a:p>
          <a:p>
            <a:r>
              <a:rPr lang="tr-TR" dirty="0" err="1" smtClean="0"/>
              <a:t>union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dummy</a:t>
            </a:r>
            <a:endParaRPr lang="tr-TR" dirty="0" smtClean="0"/>
          </a:p>
          <a:p>
            <a:r>
              <a:rPr lang="tr-TR" dirty="0" err="1" smtClean="0"/>
              <a:t>union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endParaRPr lang="tr-TR" dirty="0" smtClean="0"/>
          </a:p>
          <a:p>
            <a:r>
              <a:rPr lang="tr-TR" dirty="0" err="1" smtClean="0"/>
              <a:t>select</a:t>
            </a:r>
            <a:r>
              <a:rPr lang="tr-TR" dirty="0" smtClean="0"/>
              <a:t> 'Merhaba' as </a:t>
            </a:r>
            <a:r>
              <a:rPr lang="tr-TR" dirty="0" err="1" smtClean="0"/>
              <a:t>str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dummy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Vizualize</a:t>
            </a:r>
            <a:r>
              <a:rPr lang="tr-TR" dirty="0" smtClean="0"/>
              <a:t> Plan </a:t>
            </a:r>
            <a:r>
              <a:rPr lang="tr-TR" dirty="0" err="1" smtClean="0"/>
              <a:t>tool</a:t>
            </a:r>
            <a:r>
              <a:rPr lang="tr-TR" dirty="0" smtClean="0"/>
              <a:t> </a:t>
            </a:r>
            <a:r>
              <a:rPr lang="tr-TR" dirty="0" err="1" smtClean="0"/>
              <a:t>PlanViz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26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Tarih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Tablosu</a:t>
            </a:r>
            <a:r>
              <a:rPr lang="en-US" sz="1200" baseline="0" dirty="0" smtClean="0"/>
              <a:t> (Dates Table): http://www.kodyaz.com/sap-abap/create-dates-table-using-sqlscript-on-sap-hana-database.aspx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Anonymous block: http://www.kodyaz.com/sap-abap/sqlscript-code-in-sql-console-without-procedure-using-anonymous-blocks.aspx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 err="1" smtClean="0"/>
              <a:t>Element_Number</a:t>
            </a:r>
            <a:r>
              <a:rPr lang="en-US" dirty="0" smtClean="0"/>
              <a:t> from SERIES_GENERATE_INTEGER(1,0,100) as Numbers; </a:t>
            </a:r>
          </a:p>
          <a:p>
            <a:endParaRPr lang="en-US" dirty="0" smtClean="0"/>
          </a:p>
          <a:p>
            <a:r>
              <a:rPr lang="en-US" dirty="0" smtClean="0"/>
              <a:t>do begin</a:t>
            </a:r>
          </a:p>
          <a:p>
            <a:endParaRPr lang="en-US" dirty="0" smtClean="0"/>
          </a:p>
          <a:p>
            <a:r>
              <a:rPr lang="en-US" dirty="0" smtClean="0"/>
              <a:t>declare </a:t>
            </a:r>
            <a:r>
              <a:rPr lang="en-US" dirty="0" err="1" smtClean="0"/>
              <a:t>numberofdays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:= 15;</a:t>
            </a:r>
          </a:p>
          <a:p>
            <a:r>
              <a:rPr lang="en-US" dirty="0" smtClean="0"/>
              <a:t>declare </a:t>
            </a:r>
            <a:r>
              <a:rPr lang="en-US" dirty="0" err="1" smtClean="0"/>
              <a:t>date_start</a:t>
            </a:r>
            <a:r>
              <a:rPr lang="en-US" dirty="0" smtClean="0"/>
              <a:t> date := </a:t>
            </a:r>
            <a:r>
              <a:rPr lang="en-US" dirty="0" err="1" smtClean="0"/>
              <a:t>add_months</a:t>
            </a:r>
            <a:r>
              <a:rPr lang="en-US" dirty="0" smtClean="0"/>
              <a:t>(</a:t>
            </a:r>
            <a:r>
              <a:rPr lang="en-US" dirty="0" err="1" smtClean="0"/>
              <a:t>add_days</a:t>
            </a:r>
            <a:r>
              <a:rPr lang="en-US" dirty="0" smtClean="0"/>
              <a:t>(</a:t>
            </a:r>
            <a:r>
              <a:rPr lang="en-US" dirty="0" err="1" smtClean="0"/>
              <a:t>last_day</a:t>
            </a:r>
            <a:r>
              <a:rPr lang="en-US" dirty="0" smtClean="0"/>
              <a:t>(</a:t>
            </a:r>
            <a:r>
              <a:rPr lang="en-US" dirty="0" err="1" smtClean="0"/>
              <a:t>current_date</a:t>
            </a:r>
            <a:r>
              <a:rPr lang="en-US" dirty="0" smtClean="0"/>
              <a:t>), 1), -1);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</a:p>
          <a:p>
            <a:r>
              <a:rPr lang="en-US" dirty="0" err="1" smtClean="0"/>
              <a:t>generated_period_start</a:t>
            </a:r>
            <a:r>
              <a:rPr lang="en-US" dirty="0" smtClean="0"/>
              <a:t> as date</a:t>
            </a:r>
          </a:p>
          <a:p>
            <a:r>
              <a:rPr lang="en-US" dirty="0" smtClean="0"/>
              <a:t>FROM SERIES_GENERATE_DATE(</a:t>
            </a:r>
          </a:p>
          <a:p>
            <a:r>
              <a:rPr lang="en-US" dirty="0" smtClean="0"/>
              <a:t>'INTERVAL 1 DAY', </a:t>
            </a:r>
          </a:p>
          <a:p>
            <a:r>
              <a:rPr lang="en-US" dirty="0" smtClean="0"/>
              <a:t>:</a:t>
            </a:r>
            <a:r>
              <a:rPr lang="en-US" dirty="0" err="1" smtClean="0"/>
              <a:t>date_start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add_days</a:t>
            </a:r>
            <a:r>
              <a:rPr lang="en-US" dirty="0" smtClean="0"/>
              <a:t>(:</a:t>
            </a:r>
            <a:r>
              <a:rPr lang="en-US" dirty="0" err="1" smtClean="0"/>
              <a:t>date_start</a:t>
            </a:r>
            <a:r>
              <a:rPr lang="en-US" dirty="0" smtClean="0"/>
              <a:t>, :</a:t>
            </a:r>
            <a:r>
              <a:rPr lang="en-US" dirty="0" err="1" smtClean="0"/>
              <a:t>numberofdays</a:t>
            </a:r>
            <a:r>
              <a:rPr lang="en-US" dirty="0" smtClean="0"/>
              <a:t>)</a:t>
            </a:r>
          </a:p>
          <a:p>
            <a:r>
              <a:rPr lang="en-US" dirty="0" smtClean="0"/>
              <a:t>); </a:t>
            </a:r>
          </a:p>
          <a:p>
            <a:endParaRPr lang="en-US" dirty="0" smtClean="0"/>
          </a:p>
          <a:p>
            <a:r>
              <a:rPr lang="en-US" dirty="0" smtClean="0"/>
              <a:t>end;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8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Replicate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Split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örnekleri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http://www.kodyaz.com/sap-abap/sap-hana-sqlscript-split-string-function.aspx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</a:t>
            </a:r>
            <a:endParaRPr lang="tr-T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declare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pString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nvarchar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(5000);</a:t>
            </a: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pString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:= '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Yoda,Mace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Windu,Anakin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Skywalker,Luke,Me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';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Replicate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string_agg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('A', '') FROM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series_generate_integer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( 1, 0, 20);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lpad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('', 20, 'A') as A_20 from dummy;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--SPLIT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endParaRPr lang="tr-T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SUBSTR_REGEXPR( '([,])([^,]*)(?=,)'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CONCAT(CONCAT(',',: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pString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),',') group 2)</a:t>
            </a: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dummy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endParaRPr lang="tr-T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SUBSTR_REGEXPR( '([,])([^,]*)(?=,)'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CONCAT(CONCAT(',',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pString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),',') OCCURRENCE 1 group 2)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firstString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SUBSTR_REGEXPR( '([,])([^,]*)(?=,)'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CONCAT(CONCAT(',',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pString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),',') OCCURRENCE 2 group 2)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secondString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dummy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endParaRPr lang="tr-T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NumbersTable.Element_Number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SUBSTR_REGEXPR( '([,])([^,]*)(?=,)'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CONCAT(CONCAT(',',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pString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),',') OCCURRENCE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NumbersTable.Element_Number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2)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splitted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endParaRPr lang="tr-T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DUMMY 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SplitString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SERIES_GENERATE_INTEGER(1, 0, 10 )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NumbersTable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tr-T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1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SQL </a:t>
            </a:r>
            <a:r>
              <a:rPr lang="en-US" dirty="0" err="1" smtClean="0"/>
              <a:t>Server’da</a:t>
            </a:r>
            <a:r>
              <a:rPr lang="en-US" dirty="0" smtClean="0"/>
              <a:t> DATA PAGES: fragmentation</a:t>
            </a:r>
            <a:r>
              <a:rPr lang="en-US" baseline="0" dirty="0" smtClean="0"/>
              <a:t> in data pages and in indexes: reorganize: cluster index</a:t>
            </a:r>
            <a:endParaRPr lang="en-US" dirty="0" smtClean="0"/>
          </a:p>
          <a:p>
            <a:r>
              <a:rPr lang="en-US" dirty="0" smtClean="0"/>
              <a:t>Aggregation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Amount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sütunu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eklenebilir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5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 smtClean="0"/>
              <a:t>kolonu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SIKIŞTIRMA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gelmeli</a:t>
            </a:r>
            <a:r>
              <a:rPr lang="en-US" baseline="0" dirty="0" smtClean="0"/>
              <a:t> COMPRESSION</a:t>
            </a:r>
          </a:p>
          <a:p>
            <a:r>
              <a:rPr lang="en-US" baseline="0" dirty="0" err="1" smtClean="0"/>
              <a:t>Benzer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tipleri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Tekrarlanan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değerler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63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yerine</a:t>
            </a:r>
            <a:r>
              <a:rPr lang="en-US" baseline="0" dirty="0" smtClean="0"/>
              <a:t> INTEGER </a:t>
            </a:r>
            <a:r>
              <a:rPr lang="en-US" baseline="0" dirty="0" err="1" smtClean="0"/>
              <a:t>değerler</a:t>
            </a:r>
            <a:endParaRPr lang="en-US" baseline="0" dirty="0" smtClean="0"/>
          </a:p>
          <a:p>
            <a:r>
              <a:rPr lang="tr-TR" dirty="0" err="1" smtClean="0"/>
              <a:t>char</a:t>
            </a:r>
            <a:r>
              <a:rPr lang="tr-TR" dirty="0" smtClean="0"/>
              <a:t> 1 </a:t>
            </a:r>
            <a:r>
              <a:rPr lang="tr-TR" dirty="0" err="1" smtClean="0"/>
              <a:t>byte</a:t>
            </a:r>
            <a:r>
              <a:rPr lang="tr-TR" dirty="0" smtClean="0"/>
              <a:t>, </a:t>
            </a:r>
            <a:r>
              <a:rPr lang="tr-TR" dirty="0" err="1" smtClean="0"/>
              <a:t>integer</a:t>
            </a:r>
            <a:r>
              <a:rPr lang="tr-TR" dirty="0" smtClean="0"/>
              <a:t> 4 </a:t>
            </a:r>
            <a:r>
              <a:rPr lang="tr-TR" dirty="0" err="1" smtClean="0"/>
              <a:t>bytes</a:t>
            </a:r>
            <a:r>
              <a:rPr lang="tr-TR" dirty="0" smtClean="0"/>
              <a:t>, </a:t>
            </a:r>
            <a:r>
              <a:rPr lang="tr-TR" dirty="0" err="1" smtClean="0"/>
              <a:t>smallint</a:t>
            </a:r>
            <a:r>
              <a:rPr lang="tr-TR" dirty="0" smtClean="0"/>
              <a:t> 2 </a:t>
            </a:r>
            <a:r>
              <a:rPr lang="tr-TR" dirty="0" err="1" smtClean="0"/>
              <a:t>byte</a:t>
            </a:r>
            <a:r>
              <a:rPr lang="tr-TR" dirty="0" smtClean="0"/>
              <a:t>, </a:t>
            </a:r>
            <a:r>
              <a:rPr lang="tr-TR" dirty="0" err="1" smtClean="0"/>
              <a:t>tinyint</a:t>
            </a:r>
            <a:r>
              <a:rPr lang="tr-TR" dirty="0" smtClean="0"/>
              <a:t> 1 </a:t>
            </a:r>
            <a:r>
              <a:rPr lang="tr-TR" dirty="0" err="1" smtClean="0"/>
              <a:t>byte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30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Indexed by Default</a:t>
            </a:r>
          </a:p>
          <a:p>
            <a:r>
              <a:rPr lang="en-US" dirty="0" smtClean="0"/>
              <a:t>Inverted Index, Composite Index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İlgili</a:t>
            </a:r>
            <a:r>
              <a:rPr lang="en-US" dirty="0" smtClean="0"/>
              <a:t> Data Page </a:t>
            </a:r>
            <a:r>
              <a:rPr lang="en-US" dirty="0" err="1" smtClean="0"/>
              <a:t>bulunur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tr-TR" dirty="0" smtClean="0"/>
              <a:t>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tutulan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okunur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44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“SELECT *” row </a:t>
            </a:r>
            <a:r>
              <a:rPr lang="en-US" dirty="0" err="1" smtClean="0"/>
              <a:t>operation’lar</a:t>
            </a:r>
            <a:r>
              <a:rPr lang="en-US" dirty="0" smtClean="0"/>
              <a:t> COLUMNSTORE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uygun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değil</a:t>
            </a:r>
            <a:endParaRPr lang="en-US" baseline="0" dirty="0" smtClean="0"/>
          </a:p>
          <a:p>
            <a:r>
              <a:rPr lang="en-US" baseline="0" dirty="0" err="1" smtClean="0"/>
              <a:t>Yarım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kayıda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anlamlı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kayıt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sayısı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yüzlerce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milyona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ulaştığında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anlamlı</a:t>
            </a:r>
            <a:r>
              <a:rPr lang="en-US" baseline="0" dirty="0" smtClean="0"/>
              <a:t> ( INVERTED, COMPOSITE)</a:t>
            </a:r>
          </a:p>
          <a:p>
            <a:r>
              <a:rPr lang="en-US" baseline="0" dirty="0" smtClean="0"/>
              <a:t>ATC </a:t>
            </a:r>
            <a:r>
              <a:rPr lang="en-US" baseline="0" dirty="0" err="1" smtClean="0"/>
              <a:t>check’lerde</a:t>
            </a:r>
            <a:r>
              <a:rPr lang="en-US" baseline="0" dirty="0" smtClean="0"/>
              <a:t> SELECT </a:t>
            </a:r>
            <a:r>
              <a:rPr lang="en-US" baseline="0" dirty="0" err="1" smtClean="0"/>
              <a:t>ifadeleri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ilgili</a:t>
            </a:r>
            <a:r>
              <a:rPr lang="en-US" baseline="0" dirty="0" smtClean="0"/>
              <a:t> Performance </a:t>
            </a:r>
            <a:r>
              <a:rPr lang="en-US" baseline="0" dirty="0" err="1" smtClean="0"/>
              <a:t>check’leri</a:t>
            </a:r>
            <a:r>
              <a:rPr lang="en-US" baseline="0" dirty="0" smtClean="0"/>
              <a:t> vat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5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SELECT *</a:t>
            </a:r>
            <a:r>
              <a:rPr lang="tr-TR" baseline="0" dirty="0" smtClean="0"/>
              <a:t> cümleleri</a:t>
            </a:r>
          </a:p>
          <a:p>
            <a:r>
              <a:rPr lang="tr-TR" baseline="0" dirty="0" smtClean="0"/>
              <a:t>SELECT cümleleri WHERE ifadesinde initial internal table kullanımı</a:t>
            </a:r>
          </a:p>
          <a:p>
            <a:r>
              <a:rPr lang="tr-TR" baseline="0" dirty="0" smtClean="0"/>
              <a:t>JOIN ifadeleri ile birleştirilebilir SELECT cümlecikleri</a:t>
            </a:r>
          </a:p>
          <a:p>
            <a:r>
              <a:rPr lang="tr-TR" baseline="0" dirty="0" smtClean="0"/>
              <a:t>Existence ifadeleri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29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Prefix</a:t>
            </a:r>
            <a:r>
              <a:rPr lang="tr-TR" dirty="0" smtClean="0"/>
              <a:t> </a:t>
            </a:r>
            <a:r>
              <a:rPr lang="tr-TR" dirty="0" err="1" smtClean="0"/>
              <a:t>encoding</a:t>
            </a:r>
            <a:r>
              <a:rPr lang="tr-TR" dirty="0" smtClean="0"/>
              <a:t>, </a:t>
            </a:r>
            <a:r>
              <a:rPr lang="tr-TR" dirty="0" err="1" smtClean="0"/>
              <a:t>sparse</a:t>
            </a:r>
            <a:r>
              <a:rPr lang="tr-TR" dirty="0" smtClean="0"/>
              <a:t> </a:t>
            </a:r>
            <a:r>
              <a:rPr lang="tr-TR" dirty="0" err="1" smtClean="0"/>
              <a:t>encoding</a:t>
            </a:r>
            <a:r>
              <a:rPr lang="tr-TR" dirty="0" smtClean="0"/>
              <a:t>, delta </a:t>
            </a:r>
            <a:r>
              <a:rPr lang="tr-TR" dirty="0" err="1" smtClean="0"/>
              <a:t>encoding</a:t>
            </a:r>
            <a:endParaRPr lang="en-US" dirty="0" smtClean="0"/>
          </a:p>
          <a:p>
            <a:r>
              <a:rPr lang="en-US" dirty="0" smtClean="0"/>
              <a:t>Aggregation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mükemmel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C356-062D-4CC1-80D0-9A207A3032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83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92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84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4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6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7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2CAA-1A29-4B0D-8E2D-4F03C3BA9A33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93875-D962-4734-BBE5-50A1D091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comments" Target="../comments/comment4.xml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etup.com/SAP-HANA-SQLScript-Developmen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dyaz.com/sap-abap/aws-uzerinde-hxe-sap-hana-express-edition-kurulumu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dyaz.com/sap-abap/sample-hana-database-for-sqlscript-developer-with-table-data.asp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Hsh3sX" TargetMode="External"/><Relationship Id="rId3" Type="http://schemas.openxmlformats.org/officeDocument/2006/relationships/hyperlink" Target="https://www.udemy.com/sap-hana-sql-step-2/" TargetMode="External"/><Relationship Id="rId7" Type="http://schemas.openxmlformats.org/officeDocument/2006/relationships/hyperlink" Target="https://www.onlinefreecourse.net/sap-hana-sql-sql-scripting-udemy-free-download/" TargetMode="External"/><Relationship Id="rId12" Type="http://schemas.openxmlformats.org/officeDocument/2006/relationships/hyperlink" Target="https://www.youtube.com/channel/UCRhV_0Jlwgz_v3jmAuhHYZg" TargetMode="External"/><Relationship Id="rId2" Type="http://schemas.openxmlformats.org/officeDocument/2006/relationships/hyperlink" Target="https://www.udemy.com/sap-hana-sq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coursesite.com/learn-hana-sql/" TargetMode="External"/><Relationship Id="rId11" Type="http://schemas.openxmlformats.org/officeDocument/2006/relationships/hyperlink" Target="https://developers.sap.com/turkey/tutorial-navigator.html?search=sqlscript" TargetMode="External"/><Relationship Id="rId5" Type="http://schemas.openxmlformats.org/officeDocument/2006/relationships/hyperlink" Target="https://www.learningcrux.com/course/learn-hana-sql" TargetMode="External"/><Relationship Id="rId10" Type="http://schemas.openxmlformats.org/officeDocument/2006/relationships/hyperlink" Target="https://open.hpi.de/courses" TargetMode="External"/><Relationship Id="rId4" Type="http://schemas.openxmlformats.org/officeDocument/2006/relationships/hyperlink" Target="https://www.udemy.com/learn-hana-sql/" TargetMode="External"/><Relationship Id="rId9" Type="http://schemas.openxmlformats.org/officeDocument/2006/relationships/hyperlink" Target="https://open.sap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dyaz.com/sap-abap/query-hierarchy-data-using-sqlscript-on-hana-database.aspx" TargetMode="External"/><Relationship Id="rId2" Type="http://schemas.openxmlformats.org/officeDocument/2006/relationships/hyperlink" Target="http://www.kodyaz.com/sap-abap/sap-hana-database-sqlscript-cursor-sampl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dyaz.com/sap-abap/download-and-install-sap-hana-graph-viewer-visualization-tool.asp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eralper/" TargetMode="External"/><Relationship Id="rId3" Type="http://schemas.openxmlformats.org/officeDocument/2006/relationships/hyperlink" Target="https://twitter.com/kodyaz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kodya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meetup.com/SAP-HANA-SQLScript-Development/" TargetMode="Externa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145164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SAP HANA SQLSCRIPT DEVELOPMENT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6" y="2028146"/>
            <a:ext cx="5404758" cy="3032670"/>
          </a:xfrm>
          <a:prstGeom prst="rect">
            <a:avLst/>
          </a:prstGeom>
        </p:spPr>
      </p:pic>
      <p:sp>
        <p:nvSpPr>
          <p:cNvPr id="5" name="Title 1_"/>
          <p:cNvSpPr txBox="1">
            <a:spLocks/>
          </p:cNvSpPr>
          <p:nvPr/>
        </p:nvSpPr>
        <p:spPr>
          <a:xfrm>
            <a:off x="816430" y="48500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HANA Veritabanı üzerinde SQLScript: Temeller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1021" y="6038490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Eralper Yılmaz</a:t>
            </a:r>
          </a:p>
          <a:p>
            <a:r>
              <a:rPr lang="en-US" dirty="0" smtClean="0"/>
              <a:t>19 Mart 2019 İstanbul KWORKS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5" y="3220114"/>
            <a:ext cx="3016525" cy="1471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" y="5242957"/>
            <a:ext cx="2817740" cy="147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5247645"/>
            <a:ext cx="2871788" cy="14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673" y="3220114"/>
            <a:ext cx="3016525" cy="157224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7201" y="275816"/>
            <a:ext cx="8596668" cy="1320800"/>
          </a:xfrm>
        </p:spPr>
        <p:txBody>
          <a:bodyPr/>
          <a:lstStyle/>
          <a:p>
            <a:r>
              <a:rPr lang="en-US" dirty="0" smtClean="0"/>
              <a:t>Row Operation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566737" y="957710"/>
            <a:ext cx="484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* FROM </a:t>
            </a:r>
            <a:r>
              <a:rPr lang="en-US" dirty="0" err="1" smtClean="0"/>
              <a:t>Musteri</a:t>
            </a:r>
            <a:r>
              <a:rPr lang="en-US" dirty="0" smtClean="0"/>
              <a:t> WHERE </a:t>
            </a:r>
            <a:r>
              <a:rPr lang="en-US" dirty="0" err="1" smtClean="0"/>
              <a:t>Adi</a:t>
            </a:r>
            <a:r>
              <a:rPr lang="en-US" dirty="0" smtClean="0"/>
              <a:t> = ‘</a:t>
            </a:r>
            <a:r>
              <a:rPr lang="en-US" dirty="0" err="1" smtClean="0"/>
              <a:t>Cemil</a:t>
            </a:r>
            <a:r>
              <a:rPr lang="en-US" dirty="0" smtClean="0"/>
              <a:t>’;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82" y="1546111"/>
            <a:ext cx="4302889" cy="14549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515" y="1546111"/>
            <a:ext cx="4292316" cy="14549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82" y="3220114"/>
            <a:ext cx="3251945" cy="1534160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312175" y="4706170"/>
            <a:ext cx="809625" cy="419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Checks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36166"/>
            <a:ext cx="4900085" cy="47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Operation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343025"/>
            <a:ext cx="295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err="1" smtClean="0"/>
              <a:t>Adi</a:t>
            </a:r>
            <a:r>
              <a:rPr lang="en-US" dirty="0" smtClean="0"/>
              <a:t> FROM </a:t>
            </a:r>
            <a:r>
              <a:rPr lang="en-US" dirty="0" err="1" smtClean="0"/>
              <a:t>Musteri</a:t>
            </a:r>
            <a:r>
              <a:rPr lang="en-US" dirty="0" smtClean="0"/>
              <a:t>;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33600"/>
            <a:ext cx="10129838" cy="14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7201" y="275816"/>
            <a:ext cx="8596668" cy="1320800"/>
          </a:xfrm>
        </p:spPr>
        <p:txBody>
          <a:bodyPr/>
          <a:lstStyle/>
          <a:p>
            <a:r>
              <a:rPr lang="en-US" dirty="0" smtClean="0"/>
              <a:t>Column Operation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566737" y="957710"/>
            <a:ext cx="601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 smtClean="0"/>
              <a:t>MusteriGrup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err="1"/>
              <a:t>Musteri</a:t>
            </a:r>
            <a:r>
              <a:rPr lang="en-US" dirty="0"/>
              <a:t> WHERE </a:t>
            </a:r>
            <a:r>
              <a:rPr lang="en-US" dirty="0" err="1"/>
              <a:t>Adi</a:t>
            </a:r>
            <a:r>
              <a:rPr lang="en-US" dirty="0"/>
              <a:t> = ‘</a:t>
            </a:r>
            <a:r>
              <a:rPr lang="en-US" dirty="0" err="1"/>
              <a:t>Cemil</a:t>
            </a:r>
            <a:r>
              <a:rPr lang="en-US" dirty="0"/>
              <a:t>’;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2" y="1546111"/>
            <a:ext cx="4302889" cy="1454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2" y="1546112"/>
            <a:ext cx="2709863" cy="14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Colum-store Tables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sıkıştırma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endParaRPr lang="en-US" dirty="0" smtClean="0"/>
          </a:p>
          <a:p>
            <a:pPr lvl="1"/>
            <a:r>
              <a:rPr lang="en-US" dirty="0" smtClean="0"/>
              <a:t>Dimension </a:t>
            </a:r>
            <a:r>
              <a:rPr lang="en-US" dirty="0" err="1" smtClean="0"/>
              <a:t>tablolarında</a:t>
            </a:r>
            <a:r>
              <a:rPr lang="en-US" dirty="0" smtClean="0"/>
              <a:t> </a:t>
            </a:r>
            <a:r>
              <a:rPr lang="en-US" dirty="0" err="1" smtClean="0"/>
              <a:t>tutulan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sayısı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azdır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Veriye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erişim</a:t>
            </a:r>
            <a:r>
              <a:rPr lang="en-US" dirty="0" smtClean="0"/>
              <a:t> ve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endParaRPr lang="en-US" dirty="0" smtClean="0"/>
          </a:p>
          <a:p>
            <a:pPr lvl="1"/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alanlar</a:t>
            </a:r>
            <a:r>
              <a:rPr lang="en-US" dirty="0" smtClean="0"/>
              <a:t> </a:t>
            </a:r>
            <a:r>
              <a:rPr lang="en-US" dirty="0" err="1" smtClean="0"/>
              <a:t>seçildiğinde</a:t>
            </a:r>
            <a:r>
              <a:rPr lang="en-US" dirty="0" smtClean="0"/>
              <a:t> SELECT </a:t>
            </a:r>
            <a:r>
              <a:rPr lang="en-US" dirty="0" err="1" smtClean="0"/>
              <a:t>sorguları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verir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processing’e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endParaRPr lang="en-US" dirty="0" smtClean="0"/>
          </a:p>
          <a:p>
            <a:pPr lvl="1"/>
            <a:r>
              <a:rPr lang="en-US" dirty="0" err="1" smtClean="0"/>
              <a:t>Tablolar</a:t>
            </a:r>
            <a:r>
              <a:rPr lang="en-US" dirty="0" smtClean="0"/>
              <a:t> </a:t>
            </a:r>
            <a:r>
              <a:rPr lang="en-US" dirty="0" err="1" smtClean="0"/>
              <a:t>yapısı</a:t>
            </a:r>
            <a:r>
              <a:rPr lang="en-US" dirty="0" smtClean="0"/>
              <a:t> </a:t>
            </a:r>
            <a:r>
              <a:rPr lang="en-US" dirty="0" err="1" smtClean="0"/>
              <a:t>gereği</a:t>
            </a:r>
            <a:r>
              <a:rPr lang="en-US" dirty="0" smtClean="0"/>
              <a:t> </a:t>
            </a:r>
            <a:r>
              <a:rPr lang="en-US" dirty="0" err="1" smtClean="0"/>
              <a:t>kolonlar</a:t>
            </a:r>
            <a:r>
              <a:rPr lang="en-US" dirty="0" smtClean="0"/>
              <a:t> </a:t>
            </a:r>
            <a:r>
              <a:rPr lang="en-US" dirty="0" err="1" smtClean="0"/>
              <a:t>bazında</a:t>
            </a:r>
            <a:r>
              <a:rPr lang="en-US" dirty="0" smtClean="0"/>
              <a:t> “vertical partitioned”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yaratılır</a:t>
            </a:r>
            <a:r>
              <a:rPr lang="en-US" dirty="0" smtClean="0"/>
              <a:t>. </a:t>
            </a: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kolonlardan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işlemciler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okunarak</a:t>
            </a:r>
            <a:r>
              <a:rPr lang="en-US" dirty="0" smtClean="0"/>
              <a:t> </a:t>
            </a:r>
            <a:r>
              <a:rPr lang="en-US" dirty="0" err="1" smtClean="0"/>
              <a:t>birleştirilebilir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tr-TR" dirty="0"/>
          </a:p>
        </p:txBody>
      </p:sp>
      <p:sp>
        <p:nvSpPr>
          <p:cNvPr id="4" name="Cloud Callout 3"/>
          <p:cNvSpPr/>
          <p:nvPr/>
        </p:nvSpPr>
        <p:spPr>
          <a:xfrm>
            <a:off x="4064275" y="1835945"/>
            <a:ext cx="809625" cy="419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8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50979"/>
            <a:ext cx="8787679" cy="4679004"/>
          </a:xfrm>
        </p:spPr>
        <p:txBody>
          <a:bodyPr>
            <a:normAutofit/>
          </a:bodyPr>
          <a:lstStyle/>
          <a:p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okurken</a:t>
            </a:r>
            <a:r>
              <a:rPr lang="en-US" dirty="0" smtClean="0"/>
              <a:t> Column </a:t>
            </a:r>
            <a:r>
              <a:rPr lang="en-US" dirty="0"/>
              <a:t>Store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(READING, OLAP)</a:t>
            </a:r>
          </a:p>
          <a:p>
            <a:r>
              <a:rPr lang="en-US" dirty="0" smtClean="0"/>
              <a:t>Aggregation </a:t>
            </a:r>
            <a:r>
              <a:rPr lang="en-US" dirty="0" err="1" smtClean="0"/>
              <a:t>için</a:t>
            </a:r>
            <a:r>
              <a:rPr lang="en-US" dirty="0" smtClean="0"/>
              <a:t> Column Store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endParaRPr lang="en-US" dirty="0"/>
          </a:p>
          <a:p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yazarken</a:t>
            </a:r>
            <a:r>
              <a:rPr lang="en-US" dirty="0" smtClean="0"/>
              <a:t> </a:t>
            </a:r>
            <a:r>
              <a:rPr lang="en-US" dirty="0"/>
              <a:t>Row Store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(WRITING)</a:t>
            </a:r>
          </a:p>
          <a:p>
            <a:endParaRPr lang="en-US" dirty="0" smtClean="0"/>
          </a:p>
          <a:p>
            <a:r>
              <a:rPr lang="en-US" dirty="0" smtClean="0"/>
              <a:t>Column Store üzerinde</a:t>
            </a:r>
          </a:p>
          <a:p>
            <a:pPr lvl="1"/>
            <a:r>
              <a:rPr lang="en-US" dirty="0" smtClean="0"/>
              <a:t>Read Access – Okuma </a:t>
            </a:r>
            <a:r>
              <a:rPr lang="en-US" dirty="0" err="1" smtClean="0"/>
              <a:t>Erişimi</a:t>
            </a:r>
            <a:endParaRPr lang="en-US" dirty="0" smtClean="0"/>
          </a:p>
          <a:p>
            <a:pPr lvl="1"/>
            <a:r>
              <a:rPr lang="en-US" dirty="0" smtClean="0"/>
              <a:t>Write Access – </a:t>
            </a:r>
            <a:r>
              <a:rPr lang="en-US" dirty="0" err="1" smtClean="0"/>
              <a:t>Yazma</a:t>
            </a:r>
            <a:r>
              <a:rPr lang="en-US" dirty="0" smtClean="0"/>
              <a:t> </a:t>
            </a:r>
            <a:r>
              <a:rPr lang="en-US" dirty="0" err="1" smtClean="0"/>
              <a:t>Erişimi</a:t>
            </a:r>
            <a:endParaRPr lang="en-US" dirty="0" smtClean="0"/>
          </a:p>
          <a:p>
            <a:pPr lvl="2"/>
            <a:r>
              <a:rPr lang="en-US" dirty="0" smtClean="0"/>
              <a:t>Insert</a:t>
            </a:r>
          </a:p>
          <a:p>
            <a:pPr lvl="2"/>
            <a:r>
              <a:rPr lang="en-US" dirty="0" smtClean="0"/>
              <a:t>Delete</a:t>
            </a:r>
          </a:p>
          <a:p>
            <a:pPr lvl="2"/>
            <a:r>
              <a:rPr lang="en-US" dirty="0" smtClean="0"/>
              <a:t>Update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DELTA MERGE</a:t>
            </a:r>
            <a:endParaRPr lang="en-US" dirty="0"/>
          </a:p>
          <a:p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Column store ve Row store</a:t>
            </a:r>
            <a:endParaRPr lang="tr-TR" dirty="0"/>
          </a:p>
        </p:txBody>
      </p:sp>
      <p:sp>
        <p:nvSpPr>
          <p:cNvPr id="5" name="Cloud Callout 4"/>
          <p:cNvSpPr/>
          <p:nvPr/>
        </p:nvSpPr>
        <p:spPr>
          <a:xfrm>
            <a:off x="5674132" y="2513985"/>
            <a:ext cx="809625" cy="419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5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Delta Store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6530802" y="3875280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Merge çalıştırma kriterleri: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Delta Store büyüklüğü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Sistem üzerindeki </a:t>
            </a:r>
            <a:r>
              <a:rPr lang="en-US" dirty="0" err="1" smtClean="0"/>
              <a:t>yük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Son merge işleminden bu yana </a:t>
            </a:r>
            <a:r>
              <a:rPr lang="en-US" dirty="0" err="1" smtClean="0"/>
              <a:t>yeni</a:t>
            </a:r>
            <a:r>
              <a:rPr lang="en-US" dirty="0" smtClean="0"/>
              <a:t> kayıt sayısı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Son merge işleminden bu yana </a:t>
            </a:r>
            <a:r>
              <a:rPr lang="en-US" dirty="0" err="1" smtClean="0"/>
              <a:t>geçen</a:t>
            </a:r>
            <a:r>
              <a:rPr lang="en-US" dirty="0" smtClean="0"/>
              <a:t> zaman</a:t>
            </a:r>
          </a:p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47646"/>
            <a:ext cx="5715000" cy="3810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30803" y="1647646"/>
            <a:ext cx="3284406" cy="1543026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Yazma</a:t>
            </a:r>
            <a:endParaRPr lang="en-US" dirty="0" smtClean="0"/>
          </a:p>
          <a:p>
            <a:pPr lvl="2"/>
            <a:r>
              <a:rPr lang="en-US" dirty="0" smtClean="0"/>
              <a:t>Insert</a:t>
            </a:r>
          </a:p>
          <a:p>
            <a:pPr lvl="2"/>
            <a:r>
              <a:rPr lang="en-US" dirty="0" smtClean="0"/>
              <a:t>Delete</a:t>
            </a:r>
          </a:p>
          <a:p>
            <a:pPr lvl="2"/>
            <a:r>
              <a:rPr lang="en-US" dirty="0" smtClean="0"/>
              <a:t>Update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563247" y="2615008"/>
            <a:ext cx="809625" cy="419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Merge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406831" y="900668"/>
            <a:ext cx="329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MERGE DELTA OF "CUSTOMER";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8474" y="1930400"/>
            <a:ext cx="4676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yazmak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DELTA STORE salt-</a:t>
            </a:r>
            <a:r>
              <a:rPr lang="en-US" dirty="0" err="1" smtClean="0"/>
              <a:t>okunur</a:t>
            </a:r>
            <a:r>
              <a:rPr lang="en-US" dirty="0" smtClean="0"/>
              <a:t> (delete flag </a:t>
            </a:r>
            <a:r>
              <a:rPr lang="en-US" dirty="0" err="1" smtClean="0"/>
              <a:t>hariç</a:t>
            </a:r>
            <a:r>
              <a:rPr lang="en-US" dirty="0" smtClean="0"/>
              <a:t>)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geçirilir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DELTA STORE </a:t>
            </a:r>
            <a:r>
              <a:rPr lang="en-US" dirty="0" err="1" smtClean="0"/>
              <a:t>oluşturularak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gelen</a:t>
            </a:r>
            <a:r>
              <a:rPr lang="en-US" dirty="0" smtClean="0"/>
              <a:t> </a:t>
            </a:r>
            <a:r>
              <a:rPr lang="en-US" dirty="0" err="1" smtClean="0"/>
              <a:t>yazma</a:t>
            </a:r>
            <a:r>
              <a:rPr lang="en-US" dirty="0" smtClean="0"/>
              <a:t> </a:t>
            </a:r>
            <a:r>
              <a:rPr lang="en-US" dirty="0" err="1" smtClean="0"/>
              <a:t>talepleri</a:t>
            </a:r>
            <a:r>
              <a:rPr lang="en-US" dirty="0" smtClean="0"/>
              <a:t> bu </a:t>
            </a:r>
            <a:r>
              <a:rPr lang="en-US" dirty="0" err="1" smtClean="0"/>
              <a:t>alanda</a:t>
            </a:r>
            <a:r>
              <a:rPr lang="en-US" dirty="0" smtClean="0"/>
              <a:t> </a:t>
            </a:r>
            <a:r>
              <a:rPr lang="en-US" dirty="0" err="1" smtClean="0"/>
              <a:t>gerçekleştirilir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Eski</a:t>
            </a:r>
            <a:r>
              <a:rPr lang="en-US" dirty="0" smtClean="0"/>
              <a:t> MAIN STORE ve </a:t>
            </a:r>
            <a:r>
              <a:rPr lang="en-US" dirty="0" err="1" smtClean="0"/>
              <a:t>eski</a:t>
            </a:r>
            <a:r>
              <a:rPr lang="en-US" dirty="0" smtClean="0"/>
              <a:t> DELTA STORE üzerinde </a:t>
            </a:r>
            <a:r>
              <a:rPr lang="en-US" dirty="0" err="1" smtClean="0"/>
              <a:t>tutulan</a:t>
            </a:r>
            <a:r>
              <a:rPr lang="en-US" dirty="0" smtClean="0"/>
              <a:t> </a:t>
            </a:r>
            <a:r>
              <a:rPr lang="en-US" dirty="0" err="1" smtClean="0"/>
              <a:t>veriler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MAIN STORE </a:t>
            </a:r>
            <a:r>
              <a:rPr lang="en-US" dirty="0" err="1" smtClean="0"/>
              <a:t>alanına</a:t>
            </a:r>
            <a:r>
              <a:rPr lang="en-US" dirty="0" smtClean="0"/>
              <a:t> </a:t>
            </a:r>
            <a:r>
              <a:rPr lang="en-US" dirty="0" err="1" smtClean="0"/>
              <a:t>yazılır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54" y="1355209"/>
            <a:ext cx="5130615" cy="48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SQLScripts</a:t>
            </a:r>
            <a:r>
              <a:rPr lang="en-US" dirty="0" smtClean="0"/>
              <a:t> for Delta and Merge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02340"/>
            <a:ext cx="9682623" cy="4776281"/>
          </a:xfrm>
        </p:spPr>
        <p:txBody>
          <a:bodyPr>
            <a:normAutofit fontScale="850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en-US" b="1" dirty="0"/>
              <a:t>select AUTO_MERGE_ON, TABLE_NAME, * from TABLES where </a:t>
            </a:r>
            <a:r>
              <a:rPr lang="en-US" b="1" dirty="0" err="1"/>
              <a:t>schema_name</a:t>
            </a:r>
            <a:r>
              <a:rPr lang="en-US" b="1" dirty="0"/>
              <a:t> = </a:t>
            </a:r>
            <a:r>
              <a:rPr lang="en-US" b="1" dirty="0" err="1"/>
              <a:t>Current_schema</a:t>
            </a:r>
            <a:r>
              <a:rPr lang="en-US" b="1" dirty="0" smtClean="0"/>
              <a:t>;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select </a:t>
            </a:r>
            <a:r>
              <a:rPr lang="en-US" b="1" dirty="0"/>
              <a:t>* from M_CS_TABLES where </a:t>
            </a:r>
            <a:r>
              <a:rPr lang="en-US" b="1" dirty="0" err="1"/>
              <a:t>schema_name</a:t>
            </a:r>
            <a:r>
              <a:rPr lang="en-US" b="1" dirty="0"/>
              <a:t> = </a:t>
            </a:r>
            <a:r>
              <a:rPr lang="en-US" b="1" dirty="0" err="1"/>
              <a:t>Current_schema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tr-TR" b="1" dirty="0" err="1"/>
              <a:t>select</a:t>
            </a:r>
            <a:endParaRPr lang="tr-TR" b="1" dirty="0"/>
          </a:p>
          <a:p>
            <a:pPr marL="400050" lvl="1" indent="0">
              <a:buNone/>
            </a:pPr>
            <a:r>
              <a:rPr lang="tr-TR" dirty="0" err="1"/>
              <a:t>table_name</a:t>
            </a:r>
            <a:r>
              <a:rPr lang="tr-TR" dirty="0"/>
              <a:t>, </a:t>
            </a:r>
          </a:p>
          <a:p>
            <a:pPr marL="400050" lvl="1" indent="0">
              <a:buNone/>
            </a:pPr>
            <a:r>
              <a:rPr lang="en-US" b="1" dirty="0"/>
              <a:t>round((</a:t>
            </a:r>
            <a:r>
              <a:rPr lang="en-US" b="1" dirty="0" err="1"/>
              <a:t>memory_size_in_total</a:t>
            </a:r>
            <a:r>
              <a:rPr lang="en-US" b="1" dirty="0"/>
              <a:t>)/1024/1024, 2) as "Memory Size Total (MB)",</a:t>
            </a:r>
          </a:p>
          <a:p>
            <a:pPr marL="400050" lvl="1" indent="0">
              <a:buNone/>
            </a:pPr>
            <a:r>
              <a:rPr lang="en-US" b="1" dirty="0"/>
              <a:t>round((</a:t>
            </a:r>
            <a:r>
              <a:rPr lang="en-US" b="1" dirty="0" err="1"/>
              <a:t>memory_size_in_main</a:t>
            </a:r>
            <a:r>
              <a:rPr lang="en-US" b="1" dirty="0"/>
              <a:t>)/1024/1024, 2) as "Memory Size in Main (MB)",</a:t>
            </a:r>
          </a:p>
          <a:p>
            <a:pPr marL="400050" lvl="1" indent="0">
              <a:buNone/>
            </a:pPr>
            <a:r>
              <a:rPr lang="en-US" b="1" dirty="0"/>
              <a:t>round((</a:t>
            </a:r>
            <a:r>
              <a:rPr lang="en-US" b="1" dirty="0" err="1"/>
              <a:t>memory_size_in_delta</a:t>
            </a:r>
            <a:r>
              <a:rPr lang="en-US" b="1" dirty="0"/>
              <a:t>)/1024/1024, 2) as "Memory Size in Delta (MB)",</a:t>
            </a:r>
          </a:p>
          <a:p>
            <a:pPr marL="400050" lvl="1" indent="0">
              <a:buNone/>
            </a:pPr>
            <a:r>
              <a:rPr lang="tr-TR" dirty="0" err="1"/>
              <a:t>record_count</a:t>
            </a:r>
            <a:r>
              <a:rPr lang="tr-TR" dirty="0" smtClean="0"/>
              <a:t>,</a:t>
            </a:r>
            <a:endParaRPr lang="en-US" dirty="0" smtClean="0"/>
          </a:p>
          <a:p>
            <a:pPr marL="400050" lvl="1" indent="0">
              <a:buNone/>
            </a:pPr>
            <a:r>
              <a:rPr lang="tr-TR" dirty="0" err="1" smtClean="0"/>
              <a:t>raw_record_count_in_delta</a:t>
            </a:r>
            <a:r>
              <a:rPr lang="en-US" dirty="0" smtClean="0"/>
              <a:t>,</a:t>
            </a:r>
            <a:endParaRPr lang="tr-TR" dirty="0"/>
          </a:p>
          <a:p>
            <a:pPr marL="400050" lvl="1" indent="0">
              <a:buNone/>
            </a:pPr>
            <a:r>
              <a:rPr lang="tr-TR" dirty="0" err="1"/>
              <a:t>last_merge_time</a:t>
            </a:r>
            <a:endParaRPr lang="tr-TR" dirty="0"/>
          </a:p>
          <a:p>
            <a:pPr marL="0" indent="0">
              <a:buNone/>
            </a:pPr>
            <a:r>
              <a:rPr lang="tr-TR" b="1" dirty="0" err="1"/>
              <a:t>from</a:t>
            </a:r>
            <a:r>
              <a:rPr lang="tr-TR" b="1" dirty="0"/>
              <a:t> M_CS_TABLES</a:t>
            </a:r>
          </a:p>
          <a:p>
            <a:pPr marL="0" indent="0">
              <a:buNone/>
            </a:pPr>
            <a:r>
              <a:rPr lang="tr-TR" b="1" dirty="0" err="1"/>
              <a:t>where</a:t>
            </a:r>
            <a:r>
              <a:rPr lang="tr-TR" b="1" dirty="0"/>
              <a:t> </a:t>
            </a:r>
            <a:r>
              <a:rPr lang="tr-TR" b="1" dirty="0" err="1"/>
              <a:t>schema_name</a:t>
            </a:r>
            <a:r>
              <a:rPr lang="tr-TR" b="1" dirty="0"/>
              <a:t> = </a:t>
            </a:r>
            <a:r>
              <a:rPr lang="tr-TR" b="1" dirty="0" err="1"/>
              <a:t>Current_schema</a:t>
            </a:r>
            <a:r>
              <a:rPr lang="tr-TR" b="1" dirty="0"/>
              <a:t>;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10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HANA Studio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094244"/>
            <a:ext cx="10278791" cy="45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Akış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Tanışma</a:t>
            </a:r>
            <a:endParaRPr lang="en-US" dirty="0"/>
          </a:p>
          <a:p>
            <a:r>
              <a:rPr lang="en-US" dirty="0" smtClean="0"/>
              <a:t>Meetup Community</a:t>
            </a:r>
          </a:p>
          <a:p>
            <a:r>
              <a:rPr lang="en-US" dirty="0" smtClean="0"/>
              <a:t>SQLScript</a:t>
            </a:r>
          </a:p>
          <a:p>
            <a:r>
              <a:rPr lang="en-US" dirty="0" smtClean="0"/>
              <a:t>HANA </a:t>
            </a:r>
            <a:r>
              <a:rPr lang="tr-TR" dirty="0" smtClean="0"/>
              <a:t>veri tabanı</a:t>
            </a:r>
          </a:p>
          <a:p>
            <a:r>
              <a:rPr lang="en-US" dirty="0" smtClean="0"/>
              <a:t>Rowstore, Columnstore ve Delta merge</a:t>
            </a:r>
          </a:p>
          <a:p>
            <a:r>
              <a:rPr lang="en-US" dirty="0" smtClean="0"/>
              <a:t>AWS üzerinde SAP HANA Express </a:t>
            </a:r>
            <a:r>
              <a:rPr lang="tr-TR" dirty="0" smtClean="0"/>
              <a:t>kurulumu</a:t>
            </a:r>
          </a:p>
          <a:p>
            <a:r>
              <a:rPr lang="tr-TR" dirty="0" smtClean="0"/>
              <a:t>Örnek</a:t>
            </a:r>
            <a:r>
              <a:rPr lang="en-US" dirty="0" smtClean="0"/>
              <a:t> </a:t>
            </a:r>
            <a:r>
              <a:rPr lang="tr-TR" dirty="0" smtClean="0"/>
              <a:t>veri tabanı</a:t>
            </a:r>
            <a:r>
              <a:rPr lang="en-US" dirty="0" smtClean="0"/>
              <a:t>, AdventureworksLT</a:t>
            </a:r>
          </a:p>
          <a:p>
            <a:r>
              <a:rPr lang="en-US" dirty="0" smtClean="0"/>
              <a:t>Series_Generate fonksiyonları</a:t>
            </a:r>
          </a:p>
          <a:p>
            <a:r>
              <a:rPr lang="en-US" dirty="0" smtClean="0"/>
              <a:t>Kaynaklar</a:t>
            </a:r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>
                <a:hlinkClick r:id="rId2"/>
              </a:rPr>
              <a:t>SAP HANA SQLScript Development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Üzerinde HXE Kurulumu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59" y="6203621"/>
            <a:ext cx="5856816" cy="52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AWS Üzerinde SAP HANA Express Edition Kurulumu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" y="1270000"/>
            <a:ext cx="7055353" cy="29775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4" y="47430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SAP HANA Express 2.0 SPS03 Rev 31</a:t>
            </a:r>
            <a:endParaRPr lang="en-US" dirty="0"/>
          </a:p>
          <a:p>
            <a:r>
              <a:rPr lang="tr-TR" dirty="0" err="1"/>
              <a:t>Instance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en-US" dirty="0"/>
              <a:t>: </a:t>
            </a:r>
            <a:r>
              <a:rPr lang="tr-TR" dirty="0"/>
              <a:t>r4.xlarge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552" y="4247597"/>
            <a:ext cx="6319947" cy="23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Veritabanı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Kaynak</a:t>
            </a:r>
            <a:r>
              <a:rPr lang="en-US" dirty="0" smtClean="0"/>
              <a:t> AdventureWorksLT2017, SQL Server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Customer</a:t>
            </a:r>
          </a:p>
          <a:p>
            <a:r>
              <a:rPr lang="en-US" dirty="0" err="1"/>
              <a:t>CustomerAddress</a:t>
            </a:r>
            <a:endParaRPr lang="en-US" dirty="0"/>
          </a:p>
          <a:p>
            <a:r>
              <a:rPr lang="en-US" dirty="0"/>
              <a:t>Product</a:t>
            </a:r>
          </a:p>
          <a:p>
            <a:r>
              <a:rPr lang="en-US" dirty="0" err="1"/>
              <a:t>ProductCategory</a:t>
            </a:r>
            <a:endParaRPr lang="en-US" dirty="0"/>
          </a:p>
          <a:p>
            <a:r>
              <a:rPr lang="en-US" dirty="0" err="1"/>
              <a:t>ProductDescription</a:t>
            </a:r>
            <a:endParaRPr lang="en-US" dirty="0"/>
          </a:p>
          <a:p>
            <a:r>
              <a:rPr lang="en-US" dirty="0" err="1"/>
              <a:t>ProductModel</a:t>
            </a:r>
            <a:endParaRPr lang="en-US" dirty="0"/>
          </a:p>
          <a:p>
            <a:r>
              <a:rPr lang="en-US" dirty="0" err="1"/>
              <a:t>ProductModelProductDescription</a:t>
            </a:r>
            <a:endParaRPr lang="en-US" dirty="0"/>
          </a:p>
          <a:p>
            <a:r>
              <a:rPr lang="en-US" dirty="0" err="1"/>
              <a:t>SalesOrderDetail</a:t>
            </a:r>
            <a:endParaRPr lang="en-US" dirty="0"/>
          </a:p>
          <a:p>
            <a:r>
              <a:rPr lang="en-US" dirty="0" err="1"/>
              <a:t>SalesOrderHeader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87" y="609600"/>
            <a:ext cx="4564776" cy="5845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286" y="6389331"/>
            <a:ext cx="751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hlinkClick r:id="rId4"/>
              </a:rPr>
              <a:t>HANA </a:t>
            </a:r>
            <a:r>
              <a:rPr lang="tr-TR" dirty="0" err="1" smtClean="0">
                <a:hlinkClick r:id="rId4"/>
              </a:rPr>
              <a:t>veritabanı</a:t>
            </a:r>
            <a:r>
              <a:rPr lang="tr-TR" dirty="0" smtClean="0">
                <a:hlinkClick r:id="rId4"/>
              </a:rPr>
              <a:t> için örnek tablo CREATE ve data için INSERT komutları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72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Veritabanı</a:t>
            </a:r>
            <a:r>
              <a:rPr lang="en-US" dirty="0" smtClean="0"/>
              <a:t> – </a:t>
            </a:r>
            <a:r>
              <a:rPr lang="en-US" dirty="0" err="1" smtClean="0"/>
              <a:t>SQLScript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recursive query with CTE expression</a:t>
            </a:r>
          </a:p>
          <a:p>
            <a:r>
              <a:rPr lang="en-US" dirty="0" smtClean="0"/>
              <a:t>No User-Defined Data Type (scalar types)</a:t>
            </a:r>
          </a:p>
          <a:p>
            <a:r>
              <a:rPr lang="en-US" dirty="0" smtClean="0"/>
              <a:t>Can not create Identity column for Row Store tables</a:t>
            </a:r>
          </a:p>
          <a:p>
            <a:r>
              <a:rPr lang="en-US" dirty="0" smtClean="0"/>
              <a:t>No XML data type</a:t>
            </a:r>
          </a:p>
          <a:p>
            <a:r>
              <a:rPr lang="en-US" dirty="0" smtClean="0"/>
              <a:t>Cannot create Unique Index on Generated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2013852"/>
            <a:ext cx="6362700" cy="185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4" y="1275188"/>
            <a:ext cx="7425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Series Data: Data collected at a measurable interval such as time</a:t>
            </a:r>
          </a:p>
          <a:p>
            <a:endParaRPr lang="en-US" dirty="0" smtClean="0"/>
          </a:p>
          <a:p>
            <a:r>
              <a:rPr lang="en-US" dirty="0" err="1" smtClean="0"/>
              <a:t>Series_generate_integer</a:t>
            </a:r>
            <a:endParaRPr lang="en-US" dirty="0" smtClean="0"/>
          </a:p>
          <a:p>
            <a:r>
              <a:rPr lang="en-US" dirty="0" err="1" smtClean="0"/>
              <a:t>Series_generate_date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496" y="3224897"/>
            <a:ext cx="3724275" cy="280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552" y="4321628"/>
            <a:ext cx="3530090" cy="14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108" y="607642"/>
            <a:ext cx="5705475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07642"/>
            <a:ext cx="49339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50" y="1163062"/>
            <a:ext cx="7230504" cy="34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68" y="2641600"/>
            <a:ext cx="7260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UDEMY Courses</a:t>
            </a:r>
            <a:endParaRPr lang="en-US" sz="1600" dirty="0"/>
          </a:p>
          <a:p>
            <a:r>
              <a:rPr lang="en-US" sz="1600" dirty="0" smtClean="0">
                <a:hlinkClick r:id="rId2"/>
              </a:rPr>
              <a:t>https://www.udemy.com/sap-hana-sql/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https://www.udemy.com/sap-hana-sql-step-2/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https://www.udemy.com/learn-hana-sql/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12368" y="3956401"/>
            <a:ext cx="904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Free Course</a:t>
            </a:r>
          </a:p>
          <a:p>
            <a:endParaRPr lang="en-US" sz="1600" dirty="0" smtClean="0"/>
          </a:p>
          <a:p>
            <a:r>
              <a:rPr lang="en-US" sz="1600" dirty="0" smtClean="0"/>
              <a:t>Learn HANA® Native SQL, Modelling , Procedures and Performance Enhancement</a:t>
            </a:r>
            <a:endParaRPr lang="en-US" sz="1600" dirty="0"/>
          </a:p>
          <a:p>
            <a:r>
              <a:rPr lang="en-US" sz="1600" dirty="0" smtClean="0">
                <a:hlinkClick r:id="rId5"/>
              </a:rPr>
              <a:t>https://www.learningcrux.com/course/learn-hana-sql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https://freecoursesite.com/learn-hana-sql/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Check Magnet link</a:t>
            </a:r>
          </a:p>
          <a:p>
            <a:r>
              <a:rPr lang="en-US" sz="1600" dirty="0" smtClean="0">
                <a:hlinkClick r:id="rId7"/>
              </a:rPr>
              <a:t>https://www.onlinefreecourse.net/sap-hana-sql-sql-scripting-udemy-free-download/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bit.ly/2Hsh3sX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2371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Kaynaklar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70" y="1320800"/>
            <a:ext cx="10608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openSAP</a:t>
            </a:r>
            <a:r>
              <a:rPr lang="en-US" sz="1600" dirty="0"/>
              <a:t> : </a:t>
            </a: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open.sap.com</a:t>
            </a:r>
            <a:endParaRPr lang="en-US" sz="1600" dirty="0" smtClean="0"/>
          </a:p>
          <a:p>
            <a:r>
              <a:rPr lang="en-US" sz="1600" dirty="0" err="1" smtClean="0"/>
              <a:t>openHPI</a:t>
            </a:r>
            <a:r>
              <a:rPr lang="en-US" sz="1600" dirty="0"/>
              <a:t> : </a:t>
            </a:r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open.hpi.de/courses</a:t>
            </a:r>
            <a:endParaRPr lang="en-US" sz="1600" dirty="0" smtClean="0"/>
          </a:p>
          <a:p>
            <a:r>
              <a:rPr lang="en-US" sz="1600" dirty="0" smtClean="0"/>
              <a:t>developers.sap.com </a:t>
            </a:r>
            <a:r>
              <a:rPr lang="en-US" sz="1600" dirty="0"/>
              <a:t>:</a:t>
            </a:r>
            <a:r>
              <a:rPr lang="en-US" sz="1600" dirty="0" smtClean="0">
                <a:hlinkClick r:id="rId11"/>
              </a:rPr>
              <a:t> https</a:t>
            </a:r>
            <a:r>
              <a:rPr lang="en-US" sz="1600" dirty="0">
                <a:hlinkClick r:id="rId11"/>
              </a:rPr>
              <a:t>://</a:t>
            </a:r>
            <a:r>
              <a:rPr lang="en-US" sz="1600" dirty="0" smtClean="0">
                <a:hlinkClick r:id="rId11"/>
              </a:rPr>
              <a:t>developers.sap.com/turkey/tutorial-navigator.html?search=sqlscript</a:t>
            </a:r>
            <a:endParaRPr lang="en-US" sz="1600" dirty="0" smtClean="0"/>
          </a:p>
          <a:p>
            <a:r>
              <a:rPr lang="en-US" sz="1600" dirty="0" smtClean="0"/>
              <a:t>SAP </a:t>
            </a:r>
            <a:r>
              <a:rPr lang="en-US" sz="1600" dirty="0"/>
              <a:t>HANA Academy : </a:t>
            </a:r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www.youtube.com/channel/UCRhV_0Jlwgz_v3jmAuhHYZg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174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Sırada ne var?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Cursors </a:t>
            </a:r>
            <a:r>
              <a:rPr lang="en-US" dirty="0">
                <a:hlinkClick r:id="rId2"/>
              </a:rPr>
              <a:t>web</a:t>
            </a:r>
            <a:endParaRPr lang="en-US" dirty="0" smtClean="0"/>
          </a:p>
          <a:p>
            <a:r>
              <a:rPr lang="en-US" dirty="0" smtClean="0"/>
              <a:t>Triggers</a:t>
            </a:r>
          </a:p>
          <a:p>
            <a:r>
              <a:rPr lang="en-US" dirty="0" smtClean="0"/>
              <a:t>Hierarchies </a:t>
            </a:r>
            <a:r>
              <a:rPr lang="en-US" dirty="0" smtClean="0">
                <a:hlinkClick r:id="rId3"/>
              </a:rPr>
              <a:t>web</a:t>
            </a:r>
            <a:endParaRPr lang="en-US" dirty="0" smtClean="0"/>
          </a:p>
          <a:p>
            <a:r>
              <a:rPr lang="en-US" dirty="0" smtClean="0"/>
              <a:t>Window partitioning</a:t>
            </a:r>
          </a:p>
          <a:p>
            <a:r>
              <a:rPr lang="en-US" dirty="0" smtClean="0"/>
              <a:t>CTE (Common Table Expressions)</a:t>
            </a:r>
          </a:p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endParaRPr lang="en-US" dirty="0"/>
          </a:p>
          <a:p>
            <a:r>
              <a:rPr lang="en-US" dirty="0"/>
              <a:t>Time Travel Query</a:t>
            </a:r>
          </a:p>
          <a:p>
            <a:r>
              <a:rPr lang="en-US" dirty="0"/>
              <a:t>Graph </a:t>
            </a:r>
            <a:r>
              <a:rPr lang="en-US" dirty="0" smtClean="0"/>
              <a:t>Query </a:t>
            </a:r>
            <a:r>
              <a:rPr lang="en-US" dirty="0">
                <a:hlinkClick r:id="rId4"/>
              </a:rPr>
              <a:t>web</a:t>
            </a:r>
            <a:endParaRPr lang="en-US" dirty="0" smtClean="0"/>
          </a:p>
          <a:p>
            <a:r>
              <a:rPr lang="en-US" dirty="0"/>
              <a:t>OLAP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Text Search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3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Sorularınız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için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Eralper Yılmaz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kodyaz.com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kodyaz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SAP HANA SQLScript Development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29" y="2985280"/>
            <a:ext cx="428602" cy="368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05" y="3353878"/>
            <a:ext cx="864867" cy="628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0" y="2484139"/>
            <a:ext cx="405883" cy="501141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8" y="3766477"/>
            <a:ext cx="520852" cy="5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HANA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677334" y="1302983"/>
            <a:ext cx="9424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HANA : </a:t>
            </a:r>
            <a:r>
              <a:rPr lang="en-US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igh Performance </a:t>
            </a:r>
            <a:r>
              <a:rPr lang="en-US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alytic </a:t>
            </a:r>
            <a:r>
              <a:rPr lang="en-US" sz="24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ppliance</a:t>
            </a:r>
          </a:p>
          <a:p>
            <a:endParaRPr lang="en-US" sz="3200" b="1" dirty="0"/>
          </a:p>
          <a:p>
            <a:r>
              <a:rPr lang="en-US" dirty="0"/>
              <a:t>In-memory </a:t>
            </a:r>
            <a:r>
              <a:rPr lang="en-US" dirty="0" err="1"/>
              <a:t>veritabanı</a:t>
            </a:r>
            <a:endParaRPr lang="en-US" dirty="0"/>
          </a:p>
          <a:p>
            <a:r>
              <a:rPr lang="en-US" dirty="0" err="1"/>
              <a:t>Hızlı</a:t>
            </a:r>
            <a:endParaRPr lang="en-US" dirty="0"/>
          </a:p>
          <a:p>
            <a:endParaRPr lang="en-US" dirty="0"/>
          </a:p>
          <a:p>
            <a:r>
              <a:rPr lang="en-US" dirty="0"/>
              <a:t>RDMBS (</a:t>
            </a:r>
            <a:r>
              <a:rPr lang="en-US" dirty="0" err="1"/>
              <a:t>İlişkisel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Tabanı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)</a:t>
            </a:r>
          </a:p>
          <a:p>
            <a:r>
              <a:rPr lang="en-US" dirty="0"/>
              <a:t>Data Warehouse</a:t>
            </a:r>
          </a:p>
          <a:p>
            <a:r>
              <a:rPr lang="en-US" dirty="0"/>
              <a:t>OLTP ve OLAP 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90" y="3071212"/>
            <a:ext cx="7200810" cy="33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store ve Row store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6" y="4618903"/>
            <a:ext cx="11206162" cy="1300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6" y="1476375"/>
            <a:ext cx="6410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662363"/>
            <a:ext cx="11200342" cy="97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792069"/>
            <a:ext cx="11295591" cy="128151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48600" y="4639669"/>
            <a:ext cx="809625" cy="419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752475"/>
            <a:ext cx="6410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381375"/>
            <a:ext cx="562927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693" y="3381375"/>
            <a:ext cx="2038350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761" y="3381375"/>
            <a:ext cx="2828925" cy="2447925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9786410" y="2887069"/>
            <a:ext cx="809625" cy="419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715369"/>
            <a:ext cx="6410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61" y="2759525"/>
            <a:ext cx="3692535" cy="180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591" y="500062"/>
            <a:ext cx="3449202" cy="180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876" y="2765264"/>
            <a:ext cx="3515362" cy="1795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727" y="505800"/>
            <a:ext cx="3692534" cy="1924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28" y="4895801"/>
            <a:ext cx="5262169" cy="1801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192" y="4895801"/>
            <a:ext cx="5262169" cy="1807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154" y="500062"/>
            <a:ext cx="3504680" cy="18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Operation ve Column Operation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43025"/>
            <a:ext cx="577215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134" y="3033712"/>
            <a:ext cx="5810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Operation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343025"/>
            <a:ext cx="484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* FROM </a:t>
            </a:r>
            <a:r>
              <a:rPr lang="en-US" dirty="0" err="1" smtClean="0"/>
              <a:t>Musteri</a:t>
            </a:r>
            <a:r>
              <a:rPr lang="en-US" dirty="0" smtClean="0"/>
              <a:t> WHERE </a:t>
            </a:r>
            <a:r>
              <a:rPr lang="en-US" dirty="0" err="1" smtClean="0"/>
              <a:t>Adi</a:t>
            </a:r>
            <a:r>
              <a:rPr lang="en-US" dirty="0" smtClean="0"/>
              <a:t> = ‘</a:t>
            </a:r>
            <a:r>
              <a:rPr lang="en-US" dirty="0" err="1" smtClean="0"/>
              <a:t>Cemil</a:t>
            </a:r>
            <a:r>
              <a:rPr lang="en-US" dirty="0" smtClean="0"/>
              <a:t>’;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809311"/>
            <a:ext cx="10324041" cy="12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1177</Words>
  <Application>Microsoft Office PowerPoint</Application>
  <PresentationFormat>Widescreen</PresentationFormat>
  <Paragraphs>284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SAP HANA SQLSCRIPT DEVELOPMENT</vt:lpstr>
      <vt:lpstr>Akış</vt:lpstr>
      <vt:lpstr>SAP HANA</vt:lpstr>
      <vt:lpstr>Column store ve Row store</vt:lpstr>
      <vt:lpstr>PowerPoint Presentation</vt:lpstr>
      <vt:lpstr>PowerPoint Presentation</vt:lpstr>
      <vt:lpstr>PowerPoint Presentation</vt:lpstr>
      <vt:lpstr>Row Operation ve Column Operation</vt:lpstr>
      <vt:lpstr>Row Operation</vt:lpstr>
      <vt:lpstr>Row Operation</vt:lpstr>
      <vt:lpstr>ATC Checks</vt:lpstr>
      <vt:lpstr>Column Operation</vt:lpstr>
      <vt:lpstr>Column Operation</vt:lpstr>
      <vt:lpstr>Colum-store Tables</vt:lpstr>
      <vt:lpstr>Column store ve Row store</vt:lpstr>
      <vt:lpstr>Delta Store</vt:lpstr>
      <vt:lpstr>Delta Merge</vt:lpstr>
      <vt:lpstr>SQLScripts for Delta and Merge</vt:lpstr>
      <vt:lpstr>SAP HANA Studio</vt:lpstr>
      <vt:lpstr>AWS Üzerinde HXE Kurulumu</vt:lpstr>
      <vt:lpstr>Örnek Veritabanı</vt:lpstr>
      <vt:lpstr>Örnek Veritabanı – SQLScript Problemler</vt:lpstr>
      <vt:lpstr>PROGRAMMING</vt:lpstr>
      <vt:lpstr>PowerPoint Presentation</vt:lpstr>
      <vt:lpstr>PowerPoint Presentation</vt:lpstr>
      <vt:lpstr>PowerPoint Presentation</vt:lpstr>
      <vt:lpstr>Sırada ne var?</vt:lpstr>
      <vt:lpstr>Sorularınız için;</vt:lpstr>
    </vt:vector>
  </TitlesOfParts>
  <Company>Kodyaz.com</Company>
  <LinksUpToDate>false</LinksUpToDate>
  <SharedDoc>false</SharedDoc>
  <HyperlinkBase>http://www.kodyaz.com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SAP HANA Veritabanı üzerinde SQLScript Geliştirme</dc:subject>
  <dc:creator>ERALPER YILMAZ</dc:creator>
  <dc:description>SAP HANA SQLScript Development İstanbul, Türkiye Meetup grubunun 19.03.2019 tarihli ve KWORKS'te sunulan "HANA Veritabanı üzerinde SQLScript: Temeller" isimli sunumu</dc:description>
  <cp:lastModifiedBy>Eralper Yilmaz</cp:lastModifiedBy>
  <cp:revision>216</cp:revision>
  <dcterms:created xsi:type="dcterms:W3CDTF">2019-02-19T19:17:07Z</dcterms:created>
  <dcterms:modified xsi:type="dcterms:W3CDTF">2019-03-20T20:43:43Z</dcterms:modified>
</cp:coreProperties>
</file>